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472301EA-3242-4766-BE5B-0764960B4432}" type="datetimeFigureOut">
              <a:rPr lang="tr-TR" smtClean="0"/>
              <a:pPr/>
              <a:t>12.04.2019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C25AA4CE-02D3-4826-A166-F7BE0467DD3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72301EA-3242-4766-BE5B-0764960B4432}" type="datetimeFigureOut">
              <a:rPr lang="tr-TR" smtClean="0"/>
              <a:pPr/>
              <a:t>12.04.2019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25AA4CE-02D3-4826-A166-F7BE0467DD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72301EA-3242-4766-BE5B-0764960B4432}" type="datetimeFigureOut">
              <a:rPr lang="tr-TR" smtClean="0"/>
              <a:pPr/>
              <a:t>12.04.2019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25AA4CE-02D3-4826-A166-F7BE0467DD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lgn="l">
              <a:defRPr/>
            </a:lvl1p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72301EA-3242-4766-BE5B-0764960B4432}" type="datetimeFigureOut">
              <a:rPr lang="tr-TR" smtClean="0"/>
              <a:pPr/>
              <a:t>12.04.2019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25AA4CE-02D3-4826-A166-F7BE0467DD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Başlık"/>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472301EA-3242-4766-BE5B-0764960B4432}" type="datetimeFigureOut">
              <a:rPr lang="tr-TR" smtClean="0"/>
              <a:pPr/>
              <a:t>12.04.2019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25AA4CE-02D3-4826-A166-F7BE0467DD3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72301EA-3242-4766-BE5B-0764960B4432}" type="datetimeFigureOut">
              <a:rPr lang="tr-TR" smtClean="0"/>
              <a:pPr/>
              <a:t>12.04.2019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25AA4CE-02D3-4826-A166-F7BE0467DD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472301EA-3242-4766-BE5B-0764960B4432}" type="datetimeFigureOut">
              <a:rPr lang="tr-TR" smtClean="0"/>
              <a:pPr/>
              <a:t>12.04.2019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25AA4CE-02D3-4826-A166-F7BE0467DD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320"/>
            <a:ext cx="7470648" cy="1143000"/>
          </a:xfrm>
        </p:spPr>
        <p:txBody>
          <a:bodyPr anchor="ctr"/>
          <a:lstStyle>
            <a:lvl1pPr algn="l">
              <a:defRPr sz="4600"/>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472301EA-3242-4766-BE5B-0764960B4432}" type="datetimeFigureOut">
              <a:rPr lang="tr-TR" smtClean="0"/>
              <a:pPr/>
              <a:t>12.04.2019</a:t>
            </a:fld>
            <a:endParaRPr lang="tr-TR"/>
          </a:p>
        </p:txBody>
      </p:sp>
      <p:sp>
        <p:nvSpPr>
          <p:cNvPr id="8" name="7 Slayt Numarası Yer Tutucusu"/>
          <p:cNvSpPr>
            <a:spLocks noGrp="1"/>
          </p:cNvSpPr>
          <p:nvPr>
            <p:ph type="sldNum" sz="quarter" idx="11"/>
          </p:nvPr>
        </p:nvSpPr>
        <p:spPr/>
        <p:txBody>
          <a:bodyPr/>
          <a:lstStyle/>
          <a:p>
            <a:fld id="{C25AA4CE-02D3-4826-A166-F7BE0467DD3C}" type="slidenum">
              <a:rPr lang="tr-TR" smtClean="0"/>
              <a:pPr/>
              <a:t>‹#›</a:t>
            </a:fld>
            <a:endParaRPr lang="tr-TR"/>
          </a:p>
        </p:txBody>
      </p:sp>
      <p:sp>
        <p:nvSpPr>
          <p:cNvPr id="9" name="8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72301EA-3242-4766-BE5B-0764960B4432}" type="datetimeFigureOut">
              <a:rPr lang="tr-TR" smtClean="0"/>
              <a:pPr/>
              <a:t>12.04.2019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25AA4CE-02D3-4826-A166-F7BE0467DD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72301EA-3242-4766-BE5B-0764960B4432}" type="datetimeFigureOut">
              <a:rPr lang="tr-TR" smtClean="0"/>
              <a:pPr/>
              <a:t>12.04.2019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156448" y="6422064"/>
            <a:ext cx="762000" cy="365125"/>
          </a:xfrm>
        </p:spPr>
        <p:txBody>
          <a:bodyPr/>
          <a:lstStyle/>
          <a:p>
            <a:fld id="{C25AA4CE-02D3-4826-A166-F7BE0467DD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457200" y="6422064"/>
            <a:ext cx="2133600" cy="365125"/>
          </a:xfrm>
        </p:spPr>
        <p:txBody>
          <a:bodyPr/>
          <a:lstStyle/>
          <a:p>
            <a:fld id="{472301EA-3242-4766-BE5B-0764960B4432}" type="datetimeFigureOut">
              <a:rPr lang="tr-TR" smtClean="0"/>
              <a:pPr/>
              <a:t>12.04.2019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25AA4CE-02D3-4826-A166-F7BE0467DD3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Serbest Form"/>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Yer Tutucusu"/>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72301EA-3242-4766-BE5B-0764960B4432}" type="datetimeFigureOut">
              <a:rPr lang="tr-TR" smtClean="0"/>
              <a:pPr/>
              <a:t>12.04.2019</a:t>
            </a:fld>
            <a:endParaRPr lang="tr-TR"/>
          </a:p>
        </p:txBody>
      </p:sp>
      <p:sp>
        <p:nvSpPr>
          <p:cNvPr id="22" name="21 Altbilgi Yer Tutucusu"/>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tr-TR"/>
          </a:p>
        </p:txBody>
      </p:sp>
      <p:sp>
        <p:nvSpPr>
          <p:cNvPr id="18" name="17 Slayt Numarası Yer Tutucusu"/>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25AA4CE-02D3-4826-A166-F7BE0467DD3C}"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www.haber7.com/etiket/fizyolojik"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428604"/>
            <a:ext cx="7772400" cy="1470025"/>
          </a:xfrm>
        </p:spPr>
        <p:txBody>
          <a:bodyPr/>
          <a:lstStyle/>
          <a:p>
            <a:pPr algn="ctr"/>
            <a:r>
              <a:rPr lang="tr-TR" dirty="0" smtClean="0">
                <a:latin typeface="Arial" pitchFamily="34" charset="0"/>
                <a:cs typeface="Arial" pitchFamily="34" charset="0"/>
              </a:rPr>
              <a:t>Taşlık İlkokulu</a:t>
            </a:r>
            <a:endParaRPr lang="tr-TR" dirty="0">
              <a:latin typeface="Arial" pitchFamily="34" charset="0"/>
              <a:cs typeface="Arial" pitchFamily="34" charset="0"/>
            </a:endParaRPr>
          </a:p>
        </p:txBody>
      </p:sp>
      <p:sp>
        <p:nvSpPr>
          <p:cNvPr id="3" name="2 Alt Başlık"/>
          <p:cNvSpPr>
            <a:spLocks noGrp="1"/>
          </p:cNvSpPr>
          <p:nvPr>
            <p:ph type="subTitle" idx="1"/>
          </p:nvPr>
        </p:nvSpPr>
        <p:spPr>
          <a:xfrm>
            <a:off x="1371600" y="1500174"/>
            <a:ext cx="6400800" cy="4138626"/>
          </a:xfrm>
        </p:spPr>
        <p:txBody>
          <a:bodyPr/>
          <a:lstStyle/>
          <a:p>
            <a:r>
              <a:rPr lang="tr-TR" dirty="0" smtClean="0"/>
              <a:t>Beslenme Dostu Okul Projemiz</a:t>
            </a:r>
          </a:p>
          <a:p>
            <a:endParaRPr lang="tr-TR" dirty="0"/>
          </a:p>
        </p:txBody>
      </p:sp>
      <p:pic>
        <p:nvPicPr>
          <p:cNvPr id="1026" name="Picture 2" descr="C:\Users\Casper\Desktop\TAŞLIK iLKOKULU\Beslenme dostu okul\beslenme dostu\beslenme ve sağlıklı yaşam resimler\beslenme8.JPG"/>
          <p:cNvPicPr>
            <a:picLocks noChangeAspect="1" noChangeArrowheads="1"/>
          </p:cNvPicPr>
          <p:nvPr/>
        </p:nvPicPr>
        <p:blipFill>
          <a:blip r:embed="rId2"/>
          <a:srcRect/>
          <a:stretch>
            <a:fillRect/>
          </a:stretch>
        </p:blipFill>
        <p:spPr bwMode="auto">
          <a:xfrm>
            <a:off x="714348" y="1532287"/>
            <a:ext cx="7643866" cy="466847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320"/>
            <a:ext cx="7972452" cy="5440696"/>
          </a:xfrm>
        </p:spPr>
        <p:txBody>
          <a:bodyPr>
            <a:normAutofit/>
          </a:bodyPr>
          <a:lstStyle/>
          <a:p>
            <a:r>
              <a:rPr lang="tr-TR" sz="1800" b="1" dirty="0" smtClean="0">
                <a:solidFill>
                  <a:srgbClr val="FFFF00"/>
                </a:solidFill>
                <a:latin typeface="Times New Roman" pitchFamily="18" charset="0"/>
                <a:cs typeface="Times New Roman" pitchFamily="18" charset="0"/>
              </a:rPr>
              <a:t>3. Daha az basit şeker, tuz ve yağ kullanıp meyve sebze ağırlıklı beslenin</a:t>
            </a:r>
            <a:r>
              <a:rPr lang="tr-TR" sz="1800" b="1" dirty="0" smtClean="0">
                <a:latin typeface="Times New Roman" pitchFamily="18" charset="0"/>
                <a:cs typeface="Times New Roman" pitchFamily="18" charset="0"/>
              </a:rPr>
              <a:t>.</a:t>
            </a:r>
            <a:r>
              <a:rPr lang="tr-TR" sz="1800" dirty="0" smtClean="0">
                <a:latin typeface="Times New Roman" pitchFamily="18" charset="0"/>
                <a:cs typeface="Times New Roman" pitchFamily="18" charset="0"/>
              </a:rPr>
              <a:t> Basit şeker ve şekerli ürünler günlük kalori içinde mümkün olduğunca azaltılmalıdır. Basit şekerler hem kan şekerini hızla yükseltir, hem de fazla kalori nedeniyle şişmanlamaya neden olur. Günlük su ve sıvı tüketimi hem sindirimin düzenli olması hem de fizyolojik olayların düzgün oluşması için önemlidir. İnsan vücudundaki birçok biyokimyasal reaksiyon su ile gerçekleşir.</a:t>
            </a:r>
            <a:br>
              <a:rPr lang="tr-TR" sz="1800" dirty="0" smtClean="0">
                <a:latin typeface="Times New Roman" pitchFamily="18" charset="0"/>
                <a:cs typeface="Times New Roman" pitchFamily="18" charset="0"/>
              </a:rPr>
            </a:br>
            <a:r>
              <a:rPr lang="tr-TR" sz="1800" dirty="0" smtClean="0">
                <a:latin typeface="Times New Roman" pitchFamily="18" charset="0"/>
                <a:cs typeface="Times New Roman" pitchFamily="18" charset="0"/>
              </a:rPr>
              <a:t/>
            </a:r>
            <a:br>
              <a:rPr lang="tr-TR" sz="1800" dirty="0" smtClean="0">
                <a:latin typeface="Times New Roman" pitchFamily="18" charset="0"/>
                <a:cs typeface="Times New Roman" pitchFamily="18" charset="0"/>
              </a:rPr>
            </a:br>
            <a:r>
              <a:rPr lang="tr-TR" sz="1800" b="1" dirty="0" smtClean="0">
                <a:solidFill>
                  <a:srgbClr val="FFFF00"/>
                </a:solidFill>
                <a:latin typeface="Times New Roman" pitchFamily="18" charset="0"/>
                <a:cs typeface="Times New Roman" pitchFamily="18" charset="0"/>
              </a:rPr>
              <a:t>4. Sigara içmeyin, içilen ortamda bulunmayın.</a:t>
            </a:r>
            <a:r>
              <a:rPr lang="tr-TR" sz="1800" dirty="0" smtClean="0">
                <a:latin typeface="Times New Roman" pitchFamily="18" charset="0"/>
                <a:cs typeface="Times New Roman" pitchFamily="18" charset="0"/>
              </a:rPr>
              <a:t> Pek çok zararlı maddeyi barındıran sigara, vücuttaki tüm organ ve sistemleri olumsuz etkileyerek hastalıklara davetiye çıkarmaktadır. Ayrıca sigara cilt ve vücut yaşlanmasının en önemli nedenlerinden biridir.</a:t>
            </a:r>
            <a:br>
              <a:rPr lang="tr-TR" sz="1800" dirty="0" smtClean="0">
                <a:latin typeface="Times New Roman" pitchFamily="18" charset="0"/>
                <a:cs typeface="Times New Roman" pitchFamily="18" charset="0"/>
              </a:rPr>
            </a:br>
            <a:r>
              <a:rPr lang="tr-TR" sz="1800" dirty="0" smtClean="0">
                <a:latin typeface="Times New Roman" pitchFamily="18" charset="0"/>
                <a:cs typeface="Times New Roman" pitchFamily="18" charset="0"/>
              </a:rPr>
              <a:t/>
            </a:r>
            <a:br>
              <a:rPr lang="tr-TR" sz="1800" dirty="0" smtClean="0">
                <a:latin typeface="Times New Roman" pitchFamily="18" charset="0"/>
                <a:cs typeface="Times New Roman" pitchFamily="18" charset="0"/>
              </a:rPr>
            </a:br>
            <a:r>
              <a:rPr lang="tr-TR" sz="1800" b="1" dirty="0" smtClean="0">
                <a:solidFill>
                  <a:srgbClr val="FFFF00"/>
                </a:solidFill>
                <a:latin typeface="Times New Roman" pitchFamily="18" charset="0"/>
                <a:cs typeface="Times New Roman" pitchFamily="18" charset="0"/>
              </a:rPr>
              <a:t>5. Güneş ışınlarının zararlı etkilerine ve radyasyona çok fazla maruz kalmayın.</a:t>
            </a:r>
            <a:r>
              <a:rPr lang="tr-TR" sz="1800" dirty="0" smtClean="0">
                <a:solidFill>
                  <a:srgbClr val="FFFF00"/>
                </a:solidFill>
                <a:latin typeface="Times New Roman" pitchFamily="18" charset="0"/>
                <a:cs typeface="Times New Roman" pitchFamily="18" charset="0"/>
              </a:rPr>
              <a:t> </a:t>
            </a:r>
            <a:r>
              <a:rPr lang="tr-TR" sz="1800" dirty="0" smtClean="0">
                <a:latin typeface="Times New Roman" pitchFamily="18" charset="0"/>
                <a:cs typeface="Times New Roman" pitchFamily="18" charset="0"/>
              </a:rPr>
              <a:t>Bronzlaşma isteği ile uzun saatler güneş ışınlarına maruz kalmak veya solaryuma girmek cilt kanserine zemin hazırlamaktadır. Ultraviyole ışınlarından koruyan cilt ürünlerinin yaz- kış kullanımı ve güneşle ilişkilerin doğru ayarlanması çok önemlidir.</a:t>
            </a:r>
            <a:br>
              <a:rPr lang="tr-TR" sz="1800" dirty="0" smtClean="0">
                <a:latin typeface="Times New Roman" pitchFamily="18" charset="0"/>
                <a:cs typeface="Times New Roman" pitchFamily="18" charset="0"/>
              </a:rPr>
            </a:br>
            <a:endParaRPr lang="tr-TR" sz="1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320"/>
            <a:ext cx="8115328" cy="5512134"/>
          </a:xfrm>
        </p:spPr>
        <p:txBody>
          <a:bodyPr>
            <a:normAutofit/>
          </a:bodyPr>
          <a:lstStyle/>
          <a:p>
            <a:r>
              <a:rPr lang="tr-TR" sz="1600" b="1" dirty="0" smtClean="0">
                <a:solidFill>
                  <a:srgbClr val="FFFF00"/>
                </a:solidFill>
                <a:latin typeface="Times New Roman" pitchFamily="18" charset="0"/>
                <a:cs typeface="Times New Roman" pitchFamily="18" charset="0"/>
              </a:rPr>
              <a:t>6. Uyku düzeni ve kalitesine dikkat edin.</a:t>
            </a:r>
            <a:r>
              <a:rPr lang="tr-TR" sz="1600" dirty="0" smtClean="0">
                <a:latin typeface="Times New Roman" pitchFamily="18" charset="0"/>
                <a:cs typeface="Times New Roman" pitchFamily="18" charset="0"/>
              </a:rPr>
              <a:t> Kişinin gün içinde sarf ettiği efor ve yapısal özelliklerini de göz önüne alarak uyku düzenini ayarlaması çok önemlidir. Uygun sürelerde ve mekanlardaki sağlıklı uyku, vücudun genç ve zinde kalmasını sağlayacaktır</a:t>
            </a:r>
            <a:br>
              <a:rPr lang="tr-TR" sz="1600" dirty="0" smtClean="0">
                <a:latin typeface="Times New Roman" pitchFamily="18" charset="0"/>
                <a:cs typeface="Times New Roman" pitchFamily="18" charset="0"/>
              </a:rPr>
            </a:br>
            <a:r>
              <a:rPr lang="tr-TR" sz="1600" dirty="0" smtClean="0">
                <a:latin typeface="Times New Roman" pitchFamily="18" charset="0"/>
                <a:cs typeface="Times New Roman" pitchFamily="18" charset="0"/>
              </a:rPr>
              <a:t/>
            </a:r>
            <a:br>
              <a:rPr lang="tr-TR" sz="1600" dirty="0" smtClean="0">
                <a:latin typeface="Times New Roman" pitchFamily="18" charset="0"/>
                <a:cs typeface="Times New Roman" pitchFamily="18" charset="0"/>
              </a:rPr>
            </a:br>
            <a:r>
              <a:rPr lang="tr-TR" sz="1600" b="1" dirty="0" smtClean="0">
                <a:solidFill>
                  <a:srgbClr val="FFFF00"/>
                </a:solidFill>
                <a:latin typeface="Times New Roman" pitchFamily="18" charset="0"/>
                <a:cs typeface="Times New Roman" pitchFamily="18" charset="0"/>
              </a:rPr>
              <a:t>7. Gündelik yaşamın stresinden uzak durmaya çalışın, kendinize vakit ayırın ve hobi edinin.</a:t>
            </a:r>
            <a:r>
              <a:rPr lang="tr-TR" sz="1600" dirty="0" smtClean="0">
                <a:latin typeface="Times New Roman" pitchFamily="18" charset="0"/>
                <a:cs typeface="Times New Roman" pitchFamily="18" charset="0"/>
              </a:rPr>
              <a:t> Stres kişinin sadece psikolojisin değil fiziksel sağlığını da büyük oranda etkilemektedir. Yaşlanmanın önüne geçmek için stres artıran etkenlerden uzak durmak gerekir.</a:t>
            </a:r>
            <a:br>
              <a:rPr lang="tr-TR" sz="1600" dirty="0" smtClean="0">
                <a:latin typeface="Times New Roman" pitchFamily="18" charset="0"/>
                <a:cs typeface="Times New Roman" pitchFamily="18" charset="0"/>
              </a:rPr>
            </a:br>
            <a:r>
              <a:rPr lang="tr-TR" sz="1600" dirty="0" smtClean="0">
                <a:latin typeface="Times New Roman" pitchFamily="18" charset="0"/>
                <a:cs typeface="Times New Roman" pitchFamily="18" charset="0"/>
              </a:rPr>
              <a:t/>
            </a:r>
            <a:br>
              <a:rPr lang="tr-TR" sz="1600" dirty="0" smtClean="0">
                <a:latin typeface="Times New Roman" pitchFamily="18" charset="0"/>
                <a:cs typeface="Times New Roman" pitchFamily="18" charset="0"/>
              </a:rPr>
            </a:br>
            <a:r>
              <a:rPr lang="tr-TR" sz="1600" b="1" dirty="0" smtClean="0">
                <a:solidFill>
                  <a:srgbClr val="FFFF00"/>
                </a:solidFill>
                <a:latin typeface="Times New Roman" pitchFamily="18" charset="0"/>
                <a:cs typeface="Times New Roman" pitchFamily="18" charset="0"/>
              </a:rPr>
              <a:t>8. Yaz ya da kış aylarında fırsat bulduğunuz zamanlarda mutlaka tatil yapın.</a:t>
            </a:r>
            <a:r>
              <a:rPr lang="tr-TR" sz="1600" dirty="0" smtClean="0">
                <a:latin typeface="Times New Roman" pitchFamily="18" charset="0"/>
                <a:cs typeface="Times New Roman" pitchFamily="18" charset="0"/>
              </a:rPr>
              <a:t> Tatil yapmanın ruh ve beden sağlığına çok önemli katkıları vardır. Tercihe göre gidilecek kısa ya da uzun tatiller, kişinin günlük yaşamın stresinden uzaklaşmasını ve dinlenmesini sağlayacaktır.</a:t>
            </a:r>
            <a:br>
              <a:rPr lang="tr-TR" sz="1600" dirty="0" smtClean="0">
                <a:latin typeface="Times New Roman" pitchFamily="18" charset="0"/>
                <a:cs typeface="Times New Roman" pitchFamily="18" charset="0"/>
              </a:rPr>
            </a:br>
            <a:r>
              <a:rPr lang="tr-TR" sz="1600" dirty="0" smtClean="0">
                <a:latin typeface="Times New Roman" pitchFamily="18" charset="0"/>
                <a:cs typeface="Times New Roman" pitchFamily="18" charset="0"/>
              </a:rPr>
              <a:t/>
            </a:r>
            <a:br>
              <a:rPr lang="tr-TR" sz="1600" dirty="0" smtClean="0">
                <a:latin typeface="Times New Roman" pitchFamily="18" charset="0"/>
                <a:cs typeface="Times New Roman" pitchFamily="18" charset="0"/>
              </a:rPr>
            </a:br>
            <a:r>
              <a:rPr lang="tr-TR" sz="1600" b="1" dirty="0" smtClean="0">
                <a:solidFill>
                  <a:srgbClr val="FFFF00"/>
                </a:solidFill>
                <a:latin typeface="Times New Roman" pitchFamily="18" charset="0"/>
                <a:cs typeface="Times New Roman" pitchFamily="18" charset="0"/>
              </a:rPr>
              <a:t>9. Sevdiğiniz inşalarla vakit geçirin.</a:t>
            </a:r>
            <a:r>
              <a:rPr lang="tr-TR" sz="1600" dirty="0" smtClean="0">
                <a:solidFill>
                  <a:srgbClr val="FFFF00"/>
                </a:solidFill>
                <a:latin typeface="Times New Roman" pitchFamily="18" charset="0"/>
                <a:cs typeface="Times New Roman" pitchFamily="18" charset="0"/>
              </a:rPr>
              <a:t> </a:t>
            </a:r>
            <a:r>
              <a:rPr lang="tr-TR" sz="1600" dirty="0" smtClean="0">
                <a:latin typeface="Times New Roman" pitchFamily="18" charset="0"/>
                <a:cs typeface="Times New Roman" pitchFamily="18" charset="0"/>
              </a:rPr>
              <a:t>Sevgi ve paylaşım, sağlıklı ve mutlu bir insanın olmazsa olmazlarıdır. Genç ve sağlıklı kalmak isteyen kişilerin mutlaka ailelerine ve sevdiklerine zaman ayırması gerekir.</a:t>
            </a:r>
            <a:br>
              <a:rPr lang="tr-TR" sz="1600" dirty="0" smtClean="0">
                <a:latin typeface="Times New Roman" pitchFamily="18" charset="0"/>
                <a:cs typeface="Times New Roman" pitchFamily="18" charset="0"/>
              </a:rPr>
            </a:br>
            <a:r>
              <a:rPr lang="tr-TR" sz="1600" dirty="0" smtClean="0">
                <a:latin typeface="Times New Roman" pitchFamily="18" charset="0"/>
                <a:cs typeface="Times New Roman" pitchFamily="18" charset="0"/>
              </a:rPr>
              <a:t/>
            </a:r>
            <a:br>
              <a:rPr lang="tr-TR" sz="1600" dirty="0" smtClean="0">
                <a:latin typeface="Times New Roman" pitchFamily="18" charset="0"/>
                <a:cs typeface="Times New Roman" pitchFamily="18" charset="0"/>
              </a:rPr>
            </a:br>
            <a:r>
              <a:rPr lang="tr-TR" sz="1600" b="1" dirty="0" smtClean="0">
                <a:solidFill>
                  <a:srgbClr val="FFFF00"/>
                </a:solidFill>
                <a:latin typeface="Times New Roman" pitchFamily="18" charset="0"/>
                <a:cs typeface="Times New Roman" pitchFamily="18" charset="0"/>
              </a:rPr>
              <a:t>10. Kendinizle barışık olun, bolca gülün ve hayata olumlu bakın.</a:t>
            </a:r>
            <a:r>
              <a:rPr lang="tr-TR" sz="1600" dirty="0" smtClean="0">
                <a:solidFill>
                  <a:srgbClr val="FFFF00"/>
                </a:solidFill>
                <a:latin typeface="Times New Roman" pitchFamily="18" charset="0"/>
                <a:cs typeface="Times New Roman" pitchFamily="18" charset="0"/>
              </a:rPr>
              <a:t> </a:t>
            </a:r>
            <a:r>
              <a:rPr lang="tr-TR" sz="1600" dirty="0" smtClean="0">
                <a:latin typeface="Times New Roman" pitchFamily="18" charset="0"/>
                <a:cs typeface="Times New Roman" pitchFamily="18" charset="0"/>
              </a:rPr>
              <a:t>Kişinin iç dünyasındaki huzuru gülümseme ve pozitif bir bakış açısı ile dışarı yansır. Bilimsel araştırmalar ile gülmenin vücuttaki pek çok sisteme faydalı olduğu kanıtlanmıştır.</a:t>
            </a:r>
            <a:br>
              <a:rPr lang="tr-TR" sz="1600" dirty="0" smtClean="0">
                <a:latin typeface="Times New Roman" pitchFamily="18" charset="0"/>
                <a:cs typeface="Times New Roman" pitchFamily="18" charset="0"/>
              </a:rPr>
            </a:br>
            <a:endParaRPr lang="tr-TR" sz="16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320"/>
            <a:ext cx="8258204" cy="5797886"/>
          </a:xfrm>
        </p:spPr>
        <p:txBody>
          <a:bodyPr>
            <a:normAutofit fontScale="90000"/>
          </a:bodyPr>
          <a:lstStyle/>
          <a:p>
            <a:r>
              <a:rPr lang="tr-TR" sz="3600" b="1" dirty="0" smtClean="0">
                <a:solidFill>
                  <a:srgbClr val="00B0F0"/>
                </a:solidFill>
                <a:latin typeface="Times New Roman" pitchFamily="18" charset="0"/>
                <a:cs typeface="Times New Roman" pitchFamily="18" charset="0"/>
              </a:rPr>
              <a:t>Yeterli ve Dengeli Beslenme</a:t>
            </a:r>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Beslenme; açlık duygusunu bastırmak, karın doyurmak ya da canının çektiği şeyleri yemek içmek değildir. Beslenme; sağlığı korumak geliştirmek ve yaşam kalitesini yükseltmek için vücudun gereksinimi olan besin </a:t>
            </a:r>
            <a:r>
              <a:rPr lang="tr-TR" sz="2000" dirty="0" err="1" smtClean="0">
                <a:latin typeface="Times New Roman" pitchFamily="18" charset="0"/>
                <a:cs typeface="Times New Roman" pitchFamily="18" charset="0"/>
              </a:rPr>
              <a:t>ögelerini</a:t>
            </a:r>
            <a:r>
              <a:rPr lang="tr-TR" sz="2000" dirty="0" smtClean="0">
                <a:latin typeface="Times New Roman" pitchFamily="18" charset="0"/>
                <a:cs typeface="Times New Roman" pitchFamily="18" charset="0"/>
              </a:rPr>
              <a:t> yeterli miktarlarda ve uygun zamanlarda almak için bilinçli yapılması gereken bir eylemdir.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Besle İnsanın hayatını sürdürebilmesi için 50’ye yakın besin öğesine gereksinimi vardır. Büyümek, sağlıklı ve üretken olarak uzun süre yaşamak için bu besin öğelerinin her birinden bireysel ihtiyaçlara göre her gün belirli bir miktar alınması gerekir. Besin öğelerinin herhangi biri alınmadığında, gereğinden az ya da çok alındığında, büyüme ve gelişme engellenmekte, sağlık bozulmaktadır.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Vücudun büyümesi, yenilenmesi ve çalışması için gerekli olan enerji ve besin öğelerinin her birinin yeterli miktarlarda alınması ve vücutta uygun şekilde kullanılmasına </a:t>
            </a:r>
            <a:r>
              <a:rPr lang="tr-TR" sz="2000" b="1" dirty="0" smtClean="0">
                <a:solidFill>
                  <a:srgbClr val="FF0000"/>
                </a:solidFill>
                <a:latin typeface="Times New Roman" pitchFamily="18" charset="0"/>
                <a:cs typeface="Times New Roman" pitchFamily="18" charset="0"/>
              </a:rPr>
              <a:t>"YETERLİ VE DENGELİ BESLENME"</a:t>
            </a:r>
            <a:r>
              <a:rPr lang="tr-TR" sz="2000" dirty="0" smtClean="0">
                <a:solidFill>
                  <a:srgbClr val="FF0000"/>
                </a:solidFill>
                <a:latin typeface="Times New Roman" pitchFamily="18" charset="0"/>
                <a:cs typeface="Times New Roman" pitchFamily="18" charset="0"/>
              </a:rPr>
              <a:t> denir. </a:t>
            </a:r>
            <a:br>
              <a:rPr lang="tr-TR" sz="2000" dirty="0" smtClean="0">
                <a:solidFill>
                  <a:srgbClr val="FF0000"/>
                </a:solidFill>
                <a:latin typeface="Times New Roman" pitchFamily="18" charset="0"/>
                <a:cs typeface="Times New Roman" pitchFamily="18" charset="0"/>
              </a:rPr>
            </a:br>
            <a:endParaRPr lang="tr-TR" sz="2000" dirty="0">
              <a:solidFill>
                <a:srgbClr val="FF0000"/>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320"/>
            <a:ext cx="8258204" cy="5869324"/>
          </a:xfrm>
        </p:spPr>
        <p:txBody>
          <a:bodyPr/>
          <a:lstStyle/>
          <a:p>
            <a:endParaRPr lang="tr-TR" dirty="0"/>
          </a:p>
        </p:txBody>
      </p:sp>
      <p:pic>
        <p:nvPicPr>
          <p:cNvPr id="3" name="2 Resim" descr="yeterli ve dengeli beslenme"/>
          <p:cNvPicPr/>
          <p:nvPr/>
        </p:nvPicPr>
        <p:blipFill>
          <a:blip r:embed="rId2"/>
          <a:srcRect/>
          <a:stretch>
            <a:fillRect/>
          </a:stretch>
        </p:blipFill>
        <p:spPr bwMode="auto">
          <a:xfrm>
            <a:off x="914400" y="1104900"/>
            <a:ext cx="7315200" cy="46482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320"/>
            <a:ext cx="8043890" cy="5869324"/>
          </a:xfrm>
        </p:spPr>
        <p:txBody>
          <a:bodyPr>
            <a:normAutofit/>
          </a:bodyPr>
          <a:lstStyle/>
          <a:p>
            <a:r>
              <a:rPr lang="tr-TR" sz="2000" b="1" dirty="0" smtClean="0">
                <a:latin typeface="Times New Roman" pitchFamily="18" charset="0"/>
                <a:cs typeface="Times New Roman" pitchFamily="18" charset="0"/>
              </a:rPr>
              <a:t>              </a:t>
            </a:r>
            <a:r>
              <a:rPr lang="tr-TR" sz="2000" b="1" dirty="0" smtClean="0">
                <a:solidFill>
                  <a:srgbClr val="00B0F0"/>
                </a:solidFill>
                <a:latin typeface="Times New Roman" pitchFamily="18" charset="0"/>
                <a:cs typeface="Times New Roman" pitchFamily="18" charset="0"/>
              </a:rPr>
              <a:t>Sağlığın korunmasında ve hastalıkların önlenmesinde yeterli ve dengeli beslenme temeldir.</a:t>
            </a:r>
            <a:r>
              <a:rPr lang="tr-TR" sz="2000" dirty="0" smtClean="0">
                <a:solidFill>
                  <a:srgbClr val="00B0F0"/>
                </a:solidFill>
                <a:latin typeface="Times New Roman" pitchFamily="18" charset="0"/>
                <a:cs typeface="Times New Roman" pitchFamily="18" charset="0"/>
              </a:rPr>
              <a:t> </a:t>
            </a: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Besin öğeleri vücudun gereksinmesi düzeyinde alınamadığında, yeterli enerji oluşmadığı ve vücut dokuları yapılamadığında ise</a:t>
            </a:r>
            <a:r>
              <a:rPr lang="tr-TR" sz="2000" b="1" dirty="0" smtClean="0">
                <a:latin typeface="Times New Roman" pitchFamily="18" charset="0"/>
                <a:cs typeface="Times New Roman" pitchFamily="18" charset="0"/>
              </a:rPr>
              <a:t> </a:t>
            </a:r>
            <a:r>
              <a:rPr lang="tr-TR" sz="2000" b="1" dirty="0" smtClean="0">
                <a:solidFill>
                  <a:srgbClr val="FFFF00"/>
                </a:solidFill>
                <a:latin typeface="Times New Roman" pitchFamily="18" charset="0"/>
                <a:cs typeface="Times New Roman" pitchFamily="18" charset="0"/>
              </a:rPr>
              <a:t>"YETERSİZ BESLENME"</a:t>
            </a:r>
            <a:r>
              <a:rPr lang="tr-TR" sz="2000" dirty="0" smtClean="0">
                <a:solidFill>
                  <a:srgbClr val="FFFF00"/>
                </a:solidFill>
                <a:latin typeface="Times New Roman" pitchFamily="18" charset="0"/>
                <a:cs typeface="Times New Roman" pitchFamily="18" charset="0"/>
              </a:rPr>
              <a:t> </a:t>
            </a:r>
            <a:r>
              <a:rPr lang="tr-TR" sz="2000" dirty="0" smtClean="0">
                <a:latin typeface="Times New Roman" pitchFamily="18" charset="0"/>
                <a:cs typeface="Times New Roman" pitchFamily="18" charset="0"/>
              </a:rPr>
              <a:t>ortaya çıkabilir.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İnsan gereğinden çok yerse, besin </a:t>
            </a:r>
            <a:r>
              <a:rPr lang="tr-TR" sz="2000" dirty="0" err="1" smtClean="0">
                <a:latin typeface="Times New Roman" pitchFamily="18" charset="0"/>
                <a:cs typeface="Times New Roman" pitchFamily="18" charset="0"/>
              </a:rPr>
              <a:t>ögelerini</a:t>
            </a:r>
            <a:r>
              <a:rPr lang="tr-TR" sz="2000" dirty="0" smtClean="0">
                <a:latin typeface="Times New Roman" pitchFamily="18" charset="0"/>
                <a:cs typeface="Times New Roman" pitchFamily="18" charset="0"/>
              </a:rPr>
              <a:t> de fazla alır. Çok alınan bazı besin </a:t>
            </a:r>
            <a:r>
              <a:rPr lang="tr-TR" sz="2000" dirty="0" err="1" smtClean="0">
                <a:latin typeface="Times New Roman" pitchFamily="18" charset="0"/>
                <a:cs typeface="Times New Roman" pitchFamily="18" charset="0"/>
              </a:rPr>
              <a:t>ögeleri</a:t>
            </a:r>
            <a:r>
              <a:rPr lang="tr-TR" sz="2000" dirty="0" smtClean="0">
                <a:latin typeface="Times New Roman" pitchFamily="18" charset="0"/>
                <a:cs typeface="Times New Roman" pitchFamily="18" charset="0"/>
              </a:rPr>
              <a:t> vücutta yağ olarak birikir ve sağlık için zararlı hale gelir. İnsan yeterince yemesine karşın, uygun seçim yapamadığında ya da yanlış pişirme yöntemi uyguladığında besin </a:t>
            </a:r>
            <a:r>
              <a:rPr lang="tr-TR" sz="2000" dirty="0" err="1" smtClean="0">
                <a:latin typeface="Times New Roman" pitchFamily="18" charset="0"/>
                <a:cs typeface="Times New Roman" pitchFamily="18" charset="0"/>
              </a:rPr>
              <a:t>ögelerinin</a:t>
            </a:r>
            <a:r>
              <a:rPr lang="tr-TR" sz="2000" dirty="0" smtClean="0">
                <a:latin typeface="Times New Roman" pitchFamily="18" charset="0"/>
                <a:cs typeface="Times New Roman" pitchFamily="18" charset="0"/>
              </a:rPr>
              <a:t> bazılarında kayıplar olur. Besin </a:t>
            </a:r>
            <a:r>
              <a:rPr lang="tr-TR" sz="2000" dirty="0" err="1" smtClean="0">
                <a:latin typeface="Times New Roman" pitchFamily="18" charset="0"/>
                <a:cs typeface="Times New Roman" pitchFamily="18" charset="0"/>
              </a:rPr>
              <a:t>ögeleri</a:t>
            </a:r>
            <a:r>
              <a:rPr lang="tr-TR" sz="2000" dirty="0" smtClean="0">
                <a:latin typeface="Times New Roman" pitchFamily="18" charset="0"/>
                <a:cs typeface="Times New Roman" pitchFamily="18" charset="0"/>
              </a:rPr>
              <a:t> vücut çalışmasındaki işlevlerini yerine getiremez, sonuçta yine sağlık bozulur. Bu durumların hepsine birden </a:t>
            </a:r>
            <a:r>
              <a:rPr lang="tr-TR" sz="2000" b="1" dirty="0" smtClean="0">
                <a:solidFill>
                  <a:srgbClr val="FFFF00"/>
                </a:solidFill>
                <a:latin typeface="Times New Roman" pitchFamily="18" charset="0"/>
                <a:cs typeface="Times New Roman" pitchFamily="18" charset="0"/>
              </a:rPr>
              <a:t>“DENGESİZ </a:t>
            </a:r>
            <a:r>
              <a:rPr lang="tr-TR" sz="2000" b="1" dirty="0" err="1" smtClean="0">
                <a:solidFill>
                  <a:srgbClr val="FFFF00"/>
                </a:solidFill>
                <a:latin typeface="Times New Roman" pitchFamily="18" charset="0"/>
                <a:cs typeface="Times New Roman" pitchFamily="18" charset="0"/>
              </a:rPr>
              <a:t>BESLENME"</a:t>
            </a:r>
            <a:r>
              <a:rPr lang="tr-TR" sz="2000" dirty="0" err="1" smtClean="0">
                <a:latin typeface="Times New Roman" pitchFamily="18" charset="0"/>
                <a:cs typeface="Times New Roman" pitchFamily="18" charset="0"/>
              </a:rPr>
              <a:t>denir</a:t>
            </a:r>
            <a:r>
              <a:rPr lang="tr-TR" sz="2000" dirty="0" smtClean="0">
                <a:latin typeface="Times New Roman" pitchFamily="18" charset="0"/>
                <a:cs typeface="Times New Roman" pitchFamily="18" charset="0"/>
              </a:rPr>
              <a:t>. </a:t>
            </a:r>
            <a:br>
              <a:rPr lang="tr-TR" sz="2000" dirty="0" smtClean="0">
                <a:latin typeface="Times New Roman" pitchFamily="18" charset="0"/>
                <a:cs typeface="Times New Roman" pitchFamily="18" charset="0"/>
              </a:rPr>
            </a:br>
            <a:endParaRPr lang="tr-TR"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320"/>
            <a:ext cx="8043890" cy="5726448"/>
          </a:xfrm>
        </p:spPr>
        <p:txBody>
          <a:bodyPr>
            <a:normAutofit fontScale="90000"/>
          </a:bodyPr>
          <a:lstStyle/>
          <a:p>
            <a:r>
              <a:rPr lang="tr-TR" sz="2000" dirty="0" smtClean="0">
                <a:latin typeface="Times New Roman" pitchFamily="18" charset="0"/>
                <a:cs typeface="Times New Roman" pitchFamily="18" charset="0"/>
              </a:rPr>
              <a:t>              Yetersiz ve dengesiz beslenen bir kişinin vücudu mikroplara karşı dayanıklı değildir, kolay hasta olur, zor iyileşir. Herhangi bir besin öğesinin yetersiz alınması durumunda vücutta o besin öğesinin görevi yerine getirilemeyeceğinden vücut çalışması aksamakta ve hastalıklar baş göstermektedir. Dengesiz beslenme insanın çalışma, planlama ve yaratma yeteneğini düşürür. Sağlıklı insan üretken insandır. Sağlığın temeli de yeterli ve dengeli beslenme ile atılır.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Yetersiz ve dengesiz beslenme yüzünden zihnen ve bedenen iyi gelişmemiş, yorgun, isteksiz ve hasta bireyler toplum için güç ve kuvvet değil, bir yüktür. </a:t>
            </a:r>
            <a:br>
              <a:rPr lang="tr-TR" sz="2000" dirty="0" smtClean="0">
                <a:latin typeface="Times New Roman" pitchFamily="18" charset="0"/>
                <a:cs typeface="Times New Roman" pitchFamily="18" charset="0"/>
              </a:rPr>
            </a:br>
            <a:r>
              <a:rPr lang="tr-TR" sz="2000" dirty="0" smtClean="0"/>
              <a:t>Zihinsel gerilik, hal ve hareketlerde dengesizlik ileri aşamadaki yetersiz beslenmenin işaretlerindendir. Vücut ağırlığının boy uzunluğuna ve yaşa göre fazla olması yani şişmanlık (</a:t>
            </a:r>
            <a:r>
              <a:rPr lang="tr-TR" sz="2000" dirty="0" err="1" smtClean="0"/>
              <a:t>obezite</a:t>
            </a:r>
            <a:r>
              <a:rPr lang="tr-TR" sz="2000" dirty="0" smtClean="0"/>
              <a:t>) da, genellikle dengesiz beslenmenin belirtisidir ve bir hastalık olarak kabul edilmektedir. Bir toplumdaki bireylerin yeterli ve dengeli beslenip beslenmediklerine sadece dış görünüşüne bakarak karar vermek doğru değildir. Toplumdaki bireylerin beslenme durumları bilimsel yöntemlerle saptanabilir.</a:t>
            </a:r>
            <a:br>
              <a:rPr lang="tr-TR" sz="2000" dirty="0" smtClean="0"/>
            </a:br>
            <a:r>
              <a:rPr lang="tr-TR" sz="2000" dirty="0" smtClean="0"/>
              <a:t/>
            </a:r>
            <a:br>
              <a:rPr lang="tr-TR" sz="2000" dirty="0" smtClean="0"/>
            </a:br>
            <a:endParaRPr lang="tr-TR" sz="20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320"/>
            <a:ext cx="8186766" cy="5512134"/>
          </a:xfrm>
        </p:spPr>
        <p:txBody>
          <a:bodyPr>
            <a:normAutofit/>
          </a:bodyPr>
          <a:lstStyle/>
          <a:p>
            <a:pPr>
              <a:lnSpc>
                <a:spcPct val="150000"/>
              </a:lnSpc>
            </a:pPr>
            <a:r>
              <a:rPr lang="tr-TR" sz="2000" dirty="0" smtClean="0">
                <a:latin typeface="Times New Roman" pitchFamily="18" charset="0"/>
                <a:cs typeface="Times New Roman" pitchFamily="18" charset="0"/>
              </a:rPr>
              <a:t>             Yetersiz beslenmenin etkilediği grupların başında bebek ve çocuklar, gençler, doğurganlık çağındaki kadınlar, gebe ve emzikli anneler, yaşlılar ve işçiler gelmektedir. Dengesiz beslenmenin nedenleri araştırıldığı zaman, beslenme bilgisi yoksunluğunun büyük önem taşıdığı görülmektedir. Bu bakımdan dengesiz beslenmenin önlenmesinde beslenme eğitimi ile sağlıklı beslenme bilincinin kazandırılması büyük önem taşımaktadır.</a:t>
            </a:r>
            <a:br>
              <a:rPr lang="tr-TR" sz="2000" dirty="0" smtClean="0">
                <a:latin typeface="Times New Roman" pitchFamily="18" charset="0"/>
                <a:cs typeface="Times New Roman" pitchFamily="18" charset="0"/>
              </a:rPr>
            </a:br>
            <a:endParaRPr lang="tr-TR" sz="20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320"/>
            <a:ext cx="8329642" cy="6155076"/>
          </a:xfrm>
        </p:spPr>
        <p:txBody>
          <a:bodyPr>
            <a:normAutofit fontScale="90000"/>
          </a:bodyPr>
          <a:lstStyle/>
          <a:p>
            <a:pPr>
              <a:lnSpc>
                <a:spcPct val="200000"/>
              </a:lnSpc>
            </a:pPr>
            <a:r>
              <a:rPr lang="tr-TR" sz="4000" dirty="0" smtClean="0">
                <a:latin typeface="Times New Roman" pitchFamily="18" charset="0"/>
                <a:cs typeface="Times New Roman" pitchFamily="18" charset="0"/>
              </a:rPr>
              <a:t>  “SEVDİKLERİNİZLE</a:t>
            </a:r>
            <a:br>
              <a:rPr lang="tr-TR" sz="4000" dirty="0" smtClean="0">
                <a:latin typeface="Times New Roman" pitchFamily="18" charset="0"/>
                <a:cs typeface="Times New Roman" pitchFamily="18" charset="0"/>
              </a:rPr>
            </a:br>
            <a:r>
              <a:rPr lang="tr-TR" sz="4000" dirty="0" smtClean="0">
                <a:latin typeface="Times New Roman" pitchFamily="18" charset="0"/>
                <a:cs typeface="Times New Roman" pitchFamily="18" charset="0"/>
              </a:rPr>
              <a:t>                  SAĞLIKLI ve MUTLU</a:t>
            </a:r>
            <a:br>
              <a:rPr lang="tr-TR" sz="4000" dirty="0" smtClean="0">
                <a:latin typeface="Times New Roman" pitchFamily="18" charset="0"/>
                <a:cs typeface="Times New Roman" pitchFamily="18" charset="0"/>
              </a:rPr>
            </a:br>
            <a:r>
              <a:rPr lang="tr-TR" sz="4000" dirty="0" smtClean="0">
                <a:latin typeface="Times New Roman" pitchFamily="18" charset="0"/>
                <a:cs typeface="Times New Roman" pitchFamily="18" charset="0"/>
              </a:rPr>
              <a:t>                                 BİR YAŞAM İÇİN”</a:t>
            </a:r>
            <a:br>
              <a:rPr lang="tr-TR" sz="4000" dirty="0" smtClean="0">
                <a:latin typeface="Times New Roman" pitchFamily="18" charset="0"/>
                <a:cs typeface="Times New Roman" pitchFamily="18" charset="0"/>
              </a:rPr>
            </a:br>
            <a:r>
              <a:rPr lang="tr-TR" sz="4000" dirty="0" smtClean="0">
                <a:latin typeface="Times New Roman" pitchFamily="18" charset="0"/>
                <a:cs typeface="Times New Roman" pitchFamily="18" charset="0"/>
              </a:rPr>
              <a:t>     “</a:t>
            </a:r>
            <a:r>
              <a:rPr lang="tr-TR" sz="3600" dirty="0" smtClean="0">
                <a:latin typeface="Times New Roman" pitchFamily="18" charset="0"/>
                <a:cs typeface="Times New Roman" pitchFamily="18" charset="0"/>
              </a:rPr>
              <a:t>Spor yapalım, yeterli ve dengeli beslenelim”</a:t>
            </a:r>
            <a:br>
              <a:rPr lang="tr-TR" sz="3600" dirty="0" smtClean="0">
                <a:latin typeface="Times New Roman" pitchFamily="18" charset="0"/>
                <a:cs typeface="Times New Roman" pitchFamily="18" charset="0"/>
              </a:rPr>
            </a:br>
            <a:r>
              <a:rPr lang="tr-TR" sz="2700" dirty="0" smtClean="0">
                <a:solidFill>
                  <a:srgbClr val="FFFF00"/>
                </a:solidFill>
                <a:latin typeface="Times New Roman" pitchFamily="18" charset="0"/>
                <a:cs typeface="Times New Roman" pitchFamily="18" charset="0"/>
              </a:rPr>
              <a:t>Taşlık İlkokulu Sağlıklı beslenme ve Hareketli Yaşam Ekibi</a:t>
            </a:r>
            <a:endParaRPr lang="tr-TR" sz="2700" dirty="0">
              <a:solidFill>
                <a:srgbClr val="FFFF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329642" cy="5869006"/>
          </a:xfrm>
        </p:spPr>
        <p:txBody>
          <a:bodyPr>
            <a:noAutofit/>
          </a:bodyPr>
          <a:lstStyle/>
          <a:p>
            <a:pPr lvl="0">
              <a:lnSpc>
                <a:spcPct val="150000"/>
              </a:lnSpc>
            </a:pPr>
            <a:r>
              <a:rPr lang="tr-TR" sz="2400" dirty="0" smtClean="0">
                <a:solidFill>
                  <a:prstClr val="black"/>
                </a:solidFill>
              </a:rPr>
              <a:t/>
            </a:r>
            <a:br>
              <a:rPr lang="tr-TR" sz="2400" dirty="0" smtClean="0">
                <a:solidFill>
                  <a:prstClr val="black"/>
                </a:solidFill>
              </a:rPr>
            </a:br>
            <a:r>
              <a:rPr lang="tr-TR" sz="2400" dirty="0" smtClean="0">
                <a:solidFill>
                  <a:prstClr val="black"/>
                </a:solidFill>
              </a:rPr>
              <a:t> </a:t>
            </a:r>
            <a:br>
              <a:rPr lang="tr-TR" sz="2400" dirty="0" smtClean="0">
                <a:solidFill>
                  <a:prstClr val="black"/>
                </a:solidFill>
              </a:rPr>
            </a:br>
            <a:r>
              <a:rPr lang="tr-TR" sz="2400" dirty="0" smtClean="0"/>
              <a:t>“En sağlıklı yemek evde yenen yemektir.”</a:t>
            </a:r>
            <a:r>
              <a:rPr lang="tr-TR" sz="2400" dirty="0" smtClean="0">
                <a:solidFill>
                  <a:srgbClr val="00B0F0"/>
                </a:solidFill>
              </a:rPr>
              <a:t/>
            </a:r>
            <a:br>
              <a:rPr lang="tr-TR" sz="2400" dirty="0" smtClean="0">
                <a:solidFill>
                  <a:srgbClr val="00B0F0"/>
                </a:solidFill>
              </a:rPr>
            </a:br>
            <a:r>
              <a:rPr lang="tr-TR" sz="2400" dirty="0" smtClean="0">
                <a:solidFill>
                  <a:srgbClr val="00B0F0"/>
                </a:solidFill>
              </a:rPr>
              <a:t>“Süt içmek sağlık ve kuvvet verir.”</a:t>
            </a:r>
            <a:br>
              <a:rPr lang="tr-TR" sz="2400" dirty="0" smtClean="0">
                <a:solidFill>
                  <a:srgbClr val="00B0F0"/>
                </a:solidFill>
              </a:rPr>
            </a:br>
            <a:r>
              <a:rPr lang="tr-TR" sz="2400" dirty="0" smtClean="0">
                <a:solidFill>
                  <a:srgbClr val="92D050"/>
                </a:solidFill>
              </a:rPr>
              <a:t>“Kahvaltı günün en önemli öğünüdür.”</a:t>
            </a:r>
            <a:r>
              <a:rPr lang="tr-TR" sz="2400" dirty="0" smtClean="0">
                <a:solidFill>
                  <a:srgbClr val="00B0F0"/>
                </a:solidFill>
              </a:rPr>
              <a:t/>
            </a:r>
            <a:br>
              <a:rPr lang="tr-TR" sz="2400" dirty="0" smtClean="0">
                <a:solidFill>
                  <a:srgbClr val="00B0F0"/>
                </a:solidFill>
              </a:rPr>
            </a:br>
            <a:r>
              <a:rPr lang="tr-TR" sz="2400" dirty="0" smtClean="0">
                <a:solidFill>
                  <a:srgbClr val="FF0000"/>
                </a:solidFill>
              </a:rPr>
              <a:t>“Sağlıklı kalmak için </a:t>
            </a:r>
            <a:r>
              <a:rPr lang="tr-TR" sz="2400" dirty="0" err="1" smtClean="0">
                <a:solidFill>
                  <a:srgbClr val="FF0000"/>
                </a:solidFill>
              </a:rPr>
              <a:t>fast</a:t>
            </a:r>
            <a:r>
              <a:rPr lang="tr-TR" sz="2400" dirty="0" smtClean="0">
                <a:solidFill>
                  <a:srgbClr val="FF0000"/>
                </a:solidFill>
              </a:rPr>
              <a:t> </a:t>
            </a:r>
            <a:r>
              <a:rPr lang="tr-TR" sz="2400" dirty="0" err="1" smtClean="0">
                <a:solidFill>
                  <a:srgbClr val="FF0000"/>
                </a:solidFill>
              </a:rPr>
              <a:t>fooda</a:t>
            </a:r>
            <a:r>
              <a:rPr lang="tr-TR" sz="2400" dirty="0" smtClean="0">
                <a:solidFill>
                  <a:srgbClr val="FF0000"/>
                </a:solidFill>
              </a:rPr>
              <a:t> hayır de.”</a:t>
            </a:r>
            <a:r>
              <a:rPr lang="tr-TR" sz="2400" dirty="0" smtClean="0">
                <a:solidFill>
                  <a:srgbClr val="00B0F0"/>
                </a:solidFill>
              </a:rPr>
              <a:t/>
            </a:r>
            <a:br>
              <a:rPr lang="tr-TR" sz="2400" dirty="0" smtClean="0">
                <a:solidFill>
                  <a:srgbClr val="00B0F0"/>
                </a:solidFill>
              </a:rPr>
            </a:br>
            <a:r>
              <a:rPr lang="tr-TR" sz="2400" dirty="0" smtClean="0">
                <a:solidFill>
                  <a:srgbClr val="00B050"/>
                </a:solidFill>
              </a:rPr>
              <a:t>“</a:t>
            </a:r>
            <a:r>
              <a:rPr lang="tr-TR" sz="2400" dirty="0" err="1" smtClean="0">
                <a:solidFill>
                  <a:srgbClr val="00B050"/>
                </a:solidFill>
              </a:rPr>
              <a:t>Fast</a:t>
            </a:r>
            <a:r>
              <a:rPr lang="tr-TR" sz="2400" dirty="0" smtClean="0">
                <a:solidFill>
                  <a:srgbClr val="00B050"/>
                </a:solidFill>
              </a:rPr>
              <a:t> </a:t>
            </a:r>
            <a:r>
              <a:rPr lang="tr-TR" sz="2400" dirty="0" err="1" smtClean="0">
                <a:solidFill>
                  <a:srgbClr val="00B050"/>
                </a:solidFill>
              </a:rPr>
              <a:t>food</a:t>
            </a:r>
            <a:r>
              <a:rPr lang="tr-TR" sz="2400" dirty="0" smtClean="0">
                <a:solidFill>
                  <a:srgbClr val="00B050"/>
                </a:solidFill>
              </a:rPr>
              <a:t> </a:t>
            </a:r>
            <a:r>
              <a:rPr lang="tr-TR" sz="2400" dirty="0" err="1" smtClean="0">
                <a:solidFill>
                  <a:srgbClr val="00B050"/>
                </a:solidFill>
              </a:rPr>
              <a:t>obezliktir</a:t>
            </a:r>
            <a:r>
              <a:rPr lang="tr-TR" sz="2400" dirty="0" smtClean="0">
                <a:solidFill>
                  <a:srgbClr val="00B050"/>
                </a:solidFill>
              </a:rPr>
              <a:t>.”</a:t>
            </a:r>
            <a:r>
              <a:rPr lang="tr-TR" sz="2400" dirty="0" smtClean="0">
                <a:solidFill>
                  <a:srgbClr val="00B0F0"/>
                </a:solidFill>
              </a:rPr>
              <a:t/>
            </a:r>
            <a:br>
              <a:rPr lang="tr-TR" sz="2400" dirty="0" smtClean="0">
                <a:solidFill>
                  <a:srgbClr val="00B0F0"/>
                </a:solidFill>
              </a:rPr>
            </a:br>
            <a:r>
              <a:rPr lang="tr-TR" sz="2400" dirty="0" smtClean="0"/>
              <a:t>“Öğünleri atlama sağlıklı yaşamaya devam et.”</a:t>
            </a:r>
            <a:br>
              <a:rPr lang="tr-TR" sz="2400" dirty="0" smtClean="0"/>
            </a:br>
            <a:r>
              <a:rPr lang="tr-TR" sz="2400" dirty="0" smtClean="0">
                <a:solidFill>
                  <a:srgbClr val="00B0F0"/>
                </a:solidFill>
              </a:rPr>
              <a:t>“Sağlık meyvelerde saklıdır tüketmelisin.”</a:t>
            </a:r>
            <a:br>
              <a:rPr lang="tr-TR" sz="2400" dirty="0" smtClean="0">
                <a:solidFill>
                  <a:srgbClr val="00B0F0"/>
                </a:solidFill>
              </a:rPr>
            </a:br>
            <a:r>
              <a:rPr lang="tr-TR" sz="2400" dirty="0" smtClean="0">
                <a:solidFill>
                  <a:srgbClr val="92D050"/>
                </a:solidFill>
              </a:rPr>
              <a:t>“Spor yaparsan sağlıklı yaşama kavuşursun.”</a:t>
            </a:r>
            <a:br>
              <a:rPr lang="tr-TR" sz="2400" dirty="0" smtClean="0">
                <a:solidFill>
                  <a:srgbClr val="92D050"/>
                </a:solidFill>
              </a:rPr>
            </a:br>
            <a:r>
              <a:rPr lang="tr-TR" sz="2400" dirty="0" smtClean="0">
                <a:solidFill>
                  <a:srgbClr val="FFFF00"/>
                </a:solidFill>
              </a:rPr>
              <a:t>“Sağlıklı beslenirsen sağlıklı yaşarsın.”</a:t>
            </a:r>
            <a:br>
              <a:rPr lang="tr-TR" sz="2400" dirty="0" smtClean="0">
                <a:solidFill>
                  <a:srgbClr val="FFFF00"/>
                </a:solidFill>
              </a:rPr>
            </a:br>
            <a:r>
              <a:rPr lang="tr-TR" sz="2400" dirty="0" smtClean="0">
                <a:solidFill>
                  <a:prstClr val="black"/>
                </a:solidFill>
              </a:rPr>
              <a:t/>
            </a:r>
            <a:br>
              <a:rPr lang="tr-TR" sz="2400" dirty="0" smtClean="0">
                <a:solidFill>
                  <a:prstClr val="black"/>
                </a:solidFill>
              </a:rPr>
            </a:b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Casper\Desktop\TAŞLIK iLKOKULU\Beslenme dostu okul\beslenme dostu\beslenme ve sağlıklı yaşam resimler\beslenme3.JPG"/>
          <p:cNvPicPr>
            <a:picLocks noChangeAspect="1" noChangeArrowheads="1"/>
          </p:cNvPicPr>
          <p:nvPr/>
        </p:nvPicPr>
        <p:blipFill>
          <a:blip r:embed="rId2"/>
          <a:srcRect/>
          <a:stretch>
            <a:fillRect/>
          </a:stretch>
        </p:blipFill>
        <p:spPr bwMode="auto">
          <a:xfrm>
            <a:off x="571472" y="428604"/>
            <a:ext cx="7929618" cy="584007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Casper\Desktop\TAŞLIK iLKOKULU\Beslenme dostu okul\beslenme dostu\beslenme ve sağlıklı yaşam resimler\beslenme4.JPG"/>
          <p:cNvPicPr>
            <a:picLocks noChangeAspect="1" noChangeArrowheads="1"/>
          </p:cNvPicPr>
          <p:nvPr/>
        </p:nvPicPr>
        <p:blipFill>
          <a:blip r:embed="rId2"/>
          <a:srcRect/>
          <a:stretch>
            <a:fillRect/>
          </a:stretch>
        </p:blipFill>
        <p:spPr bwMode="auto">
          <a:xfrm>
            <a:off x="714348" y="535761"/>
            <a:ext cx="7715304" cy="578647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Casper\Desktop\TAŞLIK iLKOKULU\Beslenme dostu okul\beslenme dostu\beslenme ve sağlıklı yaşam resimler\beslenme5.JPG"/>
          <p:cNvPicPr>
            <a:picLocks noChangeAspect="1" noChangeArrowheads="1"/>
          </p:cNvPicPr>
          <p:nvPr/>
        </p:nvPicPr>
        <p:blipFill>
          <a:blip r:embed="rId2"/>
          <a:srcRect/>
          <a:stretch>
            <a:fillRect/>
          </a:stretch>
        </p:blipFill>
        <p:spPr bwMode="auto">
          <a:xfrm>
            <a:off x="704680" y="857232"/>
            <a:ext cx="7724972" cy="513710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Casper\Desktop\TAŞLIK iLKOKULU\Beslenme dostu okul\beslenme dostu\beslenme ve sağlıklı yaşam resimler\beslenme10.JPG"/>
          <p:cNvPicPr>
            <a:picLocks noChangeAspect="1" noChangeArrowheads="1"/>
          </p:cNvPicPr>
          <p:nvPr/>
        </p:nvPicPr>
        <p:blipFill>
          <a:blip r:embed="rId2"/>
          <a:srcRect/>
          <a:stretch>
            <a:fillRect/>
          </a:stretch>
        </p:blipFill>
        <p:spPr bwMode="auto">
          <a:xfrm>
            <a:off x="1500166" y="610064"/>
            <a:ext cx="6286544" cy="567266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Casper\Desktop\TAŞLIK iLKOKULU\Beslenme dostu okul\beslenme dostu\beslenme ve sağlıklı yaşam resimler\06231113_13164227_beslenmedostuokul_logo_05.jpg"/>
          <p:cNvPicPr>
            <a:picLocks noChangeAspect="1" noChangeArrowheads="1"/>
          </p:cNvPicPr>
          <p:nvPr/>
        </p:nvPicPr>
        <p:blipFill>
          <a:blip r:embed="rId2"/>
          <a:srcRect/>
          <a:stretch>
            <a:fillRect/>
          </a:stretch>
        </p:blipFill>
        <p:spPr bwMode="auto">
          <a:xfrm>
            <a:off x="762000" y="571500"/>
            <a:ext cx="7620000" cy="5715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457200" y="274320"/>
            <a:ext cx="8186766" cy="5655010"/>
          </a:xfrm>
        </p:spPr>
        <p:txBody>
          <a:bodyPr>
            <a:noAutofit/>
          </a:bodyPr>
          <a:lstStyle/>
          <a:p>
            <a:pPr>
              <a:lnSpc>
                <a:spcPct val="150000"/>
              </a:lnSpc>
              <a:spcAft>
                <a:spcPts val="2000"/>
              </a:spcAft>
            </a:pPr>
            <a:r>
              <a:rPr lang="tr-TR" sz="1800" b="1" dirty="0" smtClean="0">
                <a:solidFill>
                  <a:srgbClr val="FF0000"/>
                </a:solidFill>
                <a:latin typeface="Times New Roman" pitchFamily="18" charset="0"/>
                <a:ea typeface="Times New Roman"/>
                <a:cs typeface="Times New Roman" pitchFamily="18" charset="0"/>
              </a:rPr>
              <a:t>SAĞLIKLI YAŞAM İÇİN ÖNERİLER</a:t>
            </a:r>
            <a:r>
              <a:rPr lang="tr-TR" sz="1800" b="1" dirty="0" smtClean="0">
                <a:latin typeface="Times New Roman" pitchFamily="18" charset="0"/>
                <a:ea typeface="Times New Roman"/>
                <a:cs typeface="Times New Roman" pitchFamily="18" charset="0"/>
              </a:rPr>
              <a:t/>
            </a:r>
            <a:br>
              <a:rPr lang="tr-TR" sz="1800" b="1" dirty="0" smtClean="0">
                <a:latin typeface="Times New Roman" pitchFamily="18" charset="0"/>
                <a:ea typeface="Times New Roman"/>
                <a:cs typeface="Times New Roman" pitchFamily="18" charset="0"/>
              </a:rPr>
            </a:br>
            <a:r>
              <a:rPr lang="tr-TR" sz="1800" dirty="0" smtClean="0">
                <a:latin typeface="Times New Roman" pitchFamily="18" charset="0"/>
                <a:ea typeface="Times New Roman"/>
                <a:cs typeface="Times New Roman" pitchFamily="18" charset="0"/>
              </a:rPr>
              <a:t/>
            </a:r>
            <a:br>
              <a:rPr lang="tr-TR" sz="1800" dirty="0" smtClean="0">
                <a:latin typeface="Times New Roman" pitchFamily="18" charset="0"/>
                <a:ea typeface="Times New Roman"/>
                <a:cs typeface="Times New Roman" pitchFamily="18" charset="0"/>
              </a:rPr>
            </a:br>
            <a:r>
              <a:rPr lang="tr-TR" sz="1800" b="1" dirty="0" smtClean="0">
                <a:solidFill>
                  <a:srgbClr val="FFFF00"/>
                </a:solidFill>
                <a:latin typeface="Times New Roman" pitchFamily="18" charset="0"/>
                <a:ea typeface="Times New Roman"/>
                <a:cs typeface="Times New Roman" pitchFamily="18" charset="0"/>
              </a:rPr>
              <a:t>1. Düzenli sağlık kontrolünüzü yaptırın</a:t>
            </a:r>
            <a:r>
              <a:rPr lang="tr-TR" sz="1800" b="1" dirty="0" smtClean="0">
                <a:solidFill>
                  <a:srgbClr val="333333"/>
                </a:solidFill>
                <a:latin typeface="Times New Roman" pitchFamily="18" charset="0"/>
                <a:ea typeface="Times New Roman"/>
                <a:cs typeface="Times New Roman" pitchFamily="18" charset="0"/>
              </a:rPr>
              <a:t>.</a:t>
            </a:r>
            <a:r>
              <a:rPr lang="tr-TR" sz="1800" dirty="0" smtClean="0">
                <a:solidFill>
                  <a:srgbClr val="333333"/>
                </a:solidFill>
                <a:latin typeface="Times New Roman" pitchFamily="18" charset="0"/>
                <a:ea typeface="Times New Roman"/>
                <a:cs typeface="Times New Roman" pitchFamily="18" charset="0"/>
              </a:rPr>
              <a:t> Böylece belirti vermeyen hastalıkları saptayıp, erken önlem alırsınız. Düzenli sağlık kontrolleri, hem yaşam süresi hem de kalitesi açısından son derece önemlidir. </a:t>
            </a:r>
            <a:r>
              <a:rPr lang="tr-TR" sz="1800" dirty="0" err="1" smtClean="0">
                <a:solidFill>
                  <a:srgbClr val="333333"/>
                </a:solidFill>
                <a:latin typeface="Times New Roman" pitchFamily="18" charset="0"/>
                <a:ea typeface="Times New Roman"/>
                <a:cs typeface="Times New Roman" pitchFamily="18" charset="0"/>
              </a:rPr>
              <a:t>Check</a:t>
            </a:r>
            <a:r>
              <a:rPr lang="tr-TR" sz="1800" dirty="0" smtClean="0">
                <a:solidFill>
                  <a:srgbClr val="333333"/>
                </a:solidFill>
                <a:latin typeface="Times New Roman" pitchFamily="18" charset="0"/>
                <a:ea typeface="Times New Roman"/>
                <a:cs typeface="Times New Roman" pitchFamily="18" charset="0"/>
              </a:rPr>
              <a:t>- </a:t>
            </a:r>
            <a:r>
              <a:rPr lang="tr-TR" sz="1800" dirty="0" err="1" smtClean="0">
                <a:solidFill>
                  <a:srgbClr val="333333"/>
                </a:solidFill>
                <a:latin typeface="Times New Roman" pitchFamily="18" charset="0"/>
                <a:ea typeface="Times New Roman"/>
                <a:cs typeface="Times New Roman" pitchFamily="18" charset="0"/>
              </a:rPr>
              <a:t>up</a:t>
            </a:r>
            <a:r>
              <a:rPr lang="tr-TR" sz="1800" dirty="0" smtClean="0">
                <a:solidFill>
                  <a:srgbClr val="333333"/>
                </a:solidFill>
                <a:latin typeface="Times New Roman" pitchFamily="18" charset="0"/>
                <a:ea typeface="Times New Roman"/>
                <a:cs typeface="Times New Roman" pitchFamily="18" charset="0"/>
              </a:rPr>
              <a:t> muayenesi ile hipertansiyon, şeker hastalığı, damar sertliğine bağlı kalp-damar hastalıkları, kan yağlarının yüksekliğinden kaynaklanan rahatsızlıklar, hepatit ve kanser gibi hastalıkların erken dönemde tanısı konulabilir. Bu hastalıklarda erken tanı ile vücutta herhangi bir organ hasarı oluşmadan tedavi sağlanmaktadır.</a:t>
            </a:r>
            <a:r>
              <a:rPr lang="tr-TR" sz="1800" dirty="0" smtClean="0">
                <a:latin typeface="Times New Roman" pitchFamily="18" charset="0"/>
                <a:ea typeface="Times New Roman"/>
                <a:cs typeface="Times New Roman" pitchFamily="18" charset="0"/>
              </a:rPr>
              <a:t/>
            </a:r>
            <a:br>
              <a:rPr lang="tr-TR" sz="1800" dirty="0" smtClean="0">
                <a:latin typeface="Times New Roman" pitchFamily="18" charset="0"/>
                <a:ea typeface="Times New Roman"/>
                <a:cs typeface="Times New Roman" pitchFamily="18" charset="0"/>
              </a:rPr>
            </a:br>
            <a:endParaRPr lang="tr-TR" sz="1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320"/>
            <a:ext cx="8186766" cy="5797886"/>
          </a:xfrm>
        </p:spPr>
        <p:txBody>
          <a:bodyPr>
            <a:normAutofit/>
          </a:bodyPr>
          <a:lstStyle/>
          <a:p>
            <a:r>
              <a:rPr lang="tr-TR" sz="1600" b="1" dirty="0" smtClean="0">
                <a:solidFill>
                  <a:srgbClr val="FFFF00"/>
                </a:solidFill>
                <a:latin typeface="Times New Roman" pitchFamily="18" charset="0"/>
                <a:cs typeface="Times New Roman" pitchFamily="18" charset="0"/>
              </a:rPr>
              <a:t>2. Yaşınıza uygun fiziksel aktiviteyi belirleyin ve düzenli olarak yapın, ideal kilonuzu koruyun, doğru beslenin.</a:t>
            </a:r>
            <a:r>
              <a:rPr lang="tr-TR" sz="1600" dirty="0" smtClean="0">
                <a:solidFill>
                  <a:srgbClr val="FFFF00"/>
                </a:solidFill>
                <a:latin typeface="Times New Roman" pitchFamily="18" charset="0"/>
                <a:cs typeface="Times New Roman" pitchFamily="18" charset="0"/>
              </a:rPr>
              <a:t> İnsanlar dengeli ve sağlıklı beslenme konusunda artık daha bilinçli davranmaya başladı. Bu konuda doğru hareket etmek isteyenler öncelikle bazı noktalara dikkat etmelidir.</a:t>
            </a:r>
            <a:r>
              <a:rPr lang="tr-TR" sz="1800" dirty="0" smtClean="0">
                <a:latin typeface="Times New Roman" pitchFamily="18" charset="0"/>
                <a:cs typeface="Times New Roman" pitchFamily="18" charset="0"/>
              </a:rPr>
              <a:t/>
            </a:r>
            <a:br>
              <a:rPr lang="tr-TR" sz="1800" dirty="0" smtClean="0">
                <a:latin typeface="Times New Roman" pitchFamily="18" charset="0"/>
                <a:cs typeface="Times New Roman" pitchFamily="18" charset="0"/>
              </a:rPr>
            </a:br>
            <a:r>
              <a:rPr lang="tr-TR" sz="1800" dirty="0" smtClean="0">
                <a:latin typeface="Times New Roman" pitchFamily="18" charset="0"/>
                <a:cs typeface="Times New Roman" pitchFamily="18" charset="0"/>
              </a:rPr>
              <a:t>• Alınan besinlerin içerik ve oranları </a:t>
            </a:r>
            <a:r>
              <a:rPr lang="tr-TR" sz="1800" dirty="0" smtClean="0">
                <a:latin typeface="Times New Roman" pitchFamily="18" charset="0"/>
                <a:cs typeface="Times New Roman" pitchFamily="18" charset="0"/>
                <a:hlinkClick r:id="rId2" tooltip="fizyolojik"/>
              </a:rPr>
              <a:t>fizyolojik</a:t>
            </a:r>
            <a:r>
              <a:rPr lang="tr-TR" sz="1800" dirty="0" smtClean="0">
                <a:latin typeface="Times New Roman" pitchFamily="18" charset="0"/>
                <a:cs typeface="Times New Roman" pitchFamily="18" charset="0"/>
              </a:rPr>
              <a:t> olmalı</a:t>
            </a:r>
            <a:br>
              <a:rPr lang="tr-TR" sz="1800" dirty="0" smtClean="0">
                <a:latin typeface="Times New Roman" pitchFamily="18" charset="0"/>
                <a:cs typeface="Times New Roman" pitchFamily="18" charset="0"/>
              </a:rPr>
            </a:br>
            <a:r>
              <a:rPr lang="tr-TR" sz="1800" dirty="0" smtClean="0">
                <a:latin typeface="Times New Roman" pitchFamily="18" charset="0"/>
                <a:cs typeface="Times New Roman" pitchFamily="18" charset="0"/>
              </a:rPr>
              <a:t>• Alınan enerji miktarına dikkat edilmeli</a:t>
            </a:r>
            <a:br>
              <a:rPr lang="tr-TR" sz="1800" dirty="0" smtClean="0">
                <a:latin typeface="Times New Roman" pitchFamily="18" charset="0"/>
                <a:cs typeface="Times New Roman" pitchFamily="18" charset="0"/>
              </a:rPr>
            </a:br>
            <a:r>
              <a:rPr lang="tr-TR" sz="1800" dirty="0" smtClean="0">
                <a:latin typeface="Times New Roman" pitchFamily="18" charset="0"/>
                <a:cs typeface="Times New Roman" pitchFamily="18" charset="0"/>
              </a:rPr>
              <a:t>• Öğünler sık ve az olarak alınmalı</a:t>
            </a:r>
            <a:br>
              <a:rPr lang="tr-TR" sz="1800" dirty="0" smtClean="0">
                <a:latin typeface="Times New Roman" pitchFamily="18" charset="0"/>
                <a:cs typeface="Times New Roman" pitchFamily="18" charset="0"/>
              </a:rPr>
            </a:br>
            <a:r>
              <a:rPr lang="tr-TR" sz="1800" dirty="0" smtClean="0">
                <a:latin typeface="Times New Roman" pitchFamily="18" charset="0"/>
                <a:cs typeface="Times New Roman" pitchFamily="18" charset="0"/>
              </a:rPr>
              <a:t>• Protein ve karbonhidrat oranlarına dikkat edilmeli.</a:t>
            </a:r>
            <a:br>
              <a:rPr lang="tr-TR" sz="1800" dirty="0" smtClean="0">
                <a:latin typeface="Times New Roman" pitchFamily="18" charset="0"/>
                <a:cs typeface="Times New Roman" pitchFamily="18" charset="0"/>
              </a:rPr>
            </a:br>
            <a:r>
              <a:rPr lang="tr-TR" sz="1800" dirty="0" smtClean="0">
                <a:latin typeface="Times New Roman" pitchFamily="18" charset="0"/>
                <a:cs typeface="Times New Roman" pitchFamily="18" charset="0"/>
              </a:rPr>
              <a:t>• Yağ sınırlamasına önem vermeli</a:t>
            </a:r>
            <a:br>
              <a:rPr lang="tr-TR" sz="1800" dirty="0" smtClean="0">
                <a:latin typeface="Times New Roman" pitchFamily="18" charset="0"/>
                <a:cs typeface="Times New Roman" pitchFamily="18" charset="0"/>
              </a:rPr>
            </a:br>
            <a:r>
              <a:rPr lang="tr-TR" sz="1800" dirty="0" smtClean="0">
                <a:latin typeface="Times New Roman" pitchFamily="18" charset="0"/>
                <a:cs typeface="Times New Roman" pitchFamily="18" charset="0"/>
              </a:rPr>
              <a:t>• Taze meyve ve sebze tüketimi artırılmalı</a:t>
            </a:r>
            <a:br>
              <a:rPr lang="tr-TR" sz="1800" dirty="0" smtClean="0">
                <a:latin typeface="Times New Roman" pitchFamily="18" charset="0"/>
                <a:cs typeface="Times New Roman" pitchFamily="18" charset="0"/>
              </a:rPr>
            </a:br>
            <a:r>
              <a:rPr lang="tr-TR" sz="1800" dirty="0" smtClean="0">
                <a:latin typeface="Times New Roman" pitchFamily="18" charset="0"/>
                <a:cs typeface="Times New Roman" pitchFamily="18" charset="0"/>
              </a:rPr>
              <a:t>• Enerji kaynağı olarak dengeli tahıl ürünleri tüketilmeli</a:t>
            </a:r>
            <a:br>
              <a:rPr lang="tr-TR" sz="1800" dirty="0" smtClean="0">
                <a:latin typeface="Times New Roman" pitchFamily="18" charset="0"/>
                <a:cs typeface="Times New Roman" pitchFamily="18" charset="0"/>
              </a:rPr>
            </a:br>
            <a:r>
              <a:rPr lang="tr-TR" sz="1800" dirty="0" smtClean="0">
                <a:latin typeface="Times New Roman" pitchFamily="18" charset="0"/>
                <a:cs typeface="Times New Roman" pitchFamily="18" charset="0"/>
              </a:rPr>
              <a:t>• Şeker ve tatlı tüketimi azaltılmalı</a:t>
            </a:r>
            <a:br>
              <a:rPr lang="tr-TR" sz="1800" dirty="0" smtClean="0">
                <a:latin typeface="Times New Roman" pitchFamily="18" charset="0"/>
                <a:cs typeface="Times New Roman" pitchFamily="18" charset="0"/>
              </a:rPr>
            </a:br>
            <a:r>
              <a:rPr lang="tr-TR" sz="1800" dirty="0" smtClean="0">
                <a:latin typeface="Times New Roman" pitchFamily="18" charset="0"/>
                <a:cs typeface="Times New Roman" pitchFamily="18" charset="0"/>
              </a:rPr>
              <a:t>• Su ve sıvı besin alımına dikkat edilmeli</a:t>
            </a:r>
            <a:br>
              <a:rPr lang="tr-TR" sz="1800" dirty="0" smtClean="0">
                <a:latin typeface="Times New Roman" pitchFamily="18" charset="0"/>
                <a:cs typeface="Times New Roman" pitchFamily="18" charset="0"/>
              </a:rPr>
            </a:br>
            <a:r>
              <a:rPr lang="tr-TR" sz="1800" dirty="0" smtClean="0">
                <a:latin typeface="Times New Roman" pitchFamily="18" charset="0"/>
                <a:cs typeface="Times New Roman" pitchFamily="18" charset="0"/>
              </a:rPr>
              <a:t>• Besinler, uygun saklanmalı ve uygun pişirilmeli</a:t>
            </a:r>
            <a:br>
              <a:rPr lang="tr-TR" sz="1800" dirty="0" smtClean="0">
                <a:latin typeface="Times New Roman" pitchFamily="18" charset="0"/>
                <a:cs typeface="Times New Roman" pitchFamily="18" charset="0"/>
              </a:rPr>
            </a:br>
            <a:r>
              <a:rPr lang="tr-TR" sz="1800" dirty="0" smtClean="0">
                <a:latin typeface="Times New Roman" pitchFamily="18" charset="0"/>
                <a:cs typeface="Times New Roman" pitchFamily="18" charset="0"/>
              </a:rPr>
              <a:t>• Düzenli egzersiz yapılmalı</a:t>
            </a:r>
            <a:br>
              <a:rPr lang="tr-TR" sz="1800" dirty="0" smtClean="0">
                <a:latin typeface="Times New Roman" pitchFamily="18" charset="0"/>
                <a:cs typeface="Times New Roman" pitchFamily="18" charset="0"/>
              </a:rPr>
            </a:br>
            <a:endParaRPr lang="tr-TR" sz="1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Teknik">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Teknik">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91</TotalTime>
  <Words>309</Words>
  <Application>Microsoft Office PowerPoint</Application>
  <PresentationFormat>Ekran Gösterisi (4:3)</PresentationFormat>
  <Paragraphs>12</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Teknik</vt:lpstr>
      <vt:lpstr>Taşlık İlkokulu</vt:lpstr>
      <vt:lpstr>   “En sağlıklı yemek evde yenen yemektir.” “Süt içmek sağlık ve kuvvet verir.” “Kahvaltı günün en önemli öğünüdür.” “Sağlıklı kalmak için fast fooda hayır de.” “Fast food obezliktir.” “Öğünleri atlama sağlıklı yaşamaya devam et.” “Sağlık meyvelerde saklıdır tüketmelisin.” “Spor yaparsan sağlıklı yaşama kavuşursun.” “Sağlıklı beslenirsen sağlıklı yaşarsın.”  </vt:lpstr>
      <vt:lpstr>Slayt 3</vt:lpstr>
      <vt:lpstr>Slayt 4</vt:lpstr>
      <vt:lpstr>Slayt 5</vt:lpstr>
      <vt:lpstr>Slayt 6</vt:lpstr>
      <vt:lpstr>Slayt 7</vt:lpstr>
      <vt:lpstr>SAĞLIKLI YAŞAM İÇİN ÖNERİLER  1. Düzenli sağlık kontrolünüzü yaptırın. Böylece belirti vermeyen hastalıkları saptayıp, erken önlem alırsınız. Düzenli sağlık kontrolleri, hem yaşam süresi hem de kalitesi açısından son derece önemlidir. Check- up muayenesi ile hipertansiyon, şeker hastalığı, damar sertliğine bağlı kalp-damar hastalıkları, kan yağlarının yüksekliğinden kaynaklanan rahatsızlıklar, hepatit ve kanser gibi hastalıkların erken dönemde tanısı konulabilir. Bu hastalıklarda erken tanı ile vücutta herhangi bir organ hasarı oluşmadan tedavi sağlanmaktadır. </vt:lpstr>
      <vt:lpstr>2. Yaşınıza uygun fiziksel aktiviteyi belirleyin ve düzenli olarak yapın, ideal kilonuzu koruyun, doğru beslenin. İnsanlar dengeli ve sağlıklı beslenme konusunda artık daha bilinçli davranmaya başladı. Bu konuda doğru hareket etmek isteyenler öncelikle bazı noktalara dikkat etmelidir. • Alınan besinlerin içerik ve oranları fizyolojik olmalı • Alınan enerji miktarına dikkat edilmeli • Öğünler sık ve az olarak alınmalı • Protein ve karbonhidrat oranlarına dikkat edilmeli. • Yağ sınırlamasına önem vermeli • Taze meyve ve sebze tüketimi artırılmalı • Enerji kaynağı olarak dengeli tahıl ürünleri tüketilmeli • Şeker ve tatlı tüketimi azaltılmalı • Su ve sıvı besin alımına dikkat edilmeli • Besinler, uygun saklanmalı ve uygun pişirilmeli • Düzenli egzersiz yapılmalı </vt:lpstr>
      <vt:lpstr>3. Daha az basit şeker, tuz ve yağ kullanıp meyve sebze ağırlıklı beslenin. Basit şeker ve şekerli ürünler günlük kalori içinde mümkün olduğunca azaltılmalıdır. Basit şekerler hem kan şekerini hızla yükseltir, hem de fazla kalori nedeniyle şişmanlamaya neden olur. Günlük su ve sıvı tüketimi hem sindirimin düzenli olması hem de fizyolojik olayların düzgün oluşması için önemlidir. İnsan vücudundaki birçok biyokimyasal reaksiyon su ile gerçekleşir.  4. Sigara içmeyin, içilen ortamda bulunmayın. Pek çok zararlı maddeyi barındıran sigara, vücuttaki tüm organ ve sistemleri olumsuz etkileyerek hastalıklara davetiye çıkarmaktadır. Ayrıca sigara cilt ve vücut yaşlanmasının en önemli nedenlerinden biridir.  5. Güneş ışınlarının zararlı etkilerine ve radyasyona çok fazla maruz kalmayın. Bronzlaşma isteği ile uzun saatler güneş ışınlarına maruz kalmak veya solaryuma girmek cilt kanserine zemin hazırlamaktadır. Ultraviyole ışınlarından koruyan cilt ürünlerinin yaz- kış kullanımı ve güneşle ilişkilerin doğru ayarlanması çok önemlidir. </vt:lpstr>
      <vt:lpstr>6. Uyku düzeni ve kalitesine dikkat edin. Kişinin gün içinde sarf ettiği efor ve yapısal özelliklerini de göz önüne alarak uyku düzenini ayarlaması çok önemlidir. Uygun sürelerde ve mekanlardaki sağlıklı uyku, vücudun genç ve zinde kalmasını sağlayacaktır  7. Gündelik yaşamın stresinden uzak durmaya çalışın, kendinize vakit ayırın ve hobi edinin. Stres kişinin sadece psikolojisin değil fiziksel sağlığını da büyük oranda etkilemektedir. Yaşlanmanın önüne geçmek için stres artıran etkenlerden uzak durmak gerekir.  8. Yaz ya da kış aylarında fırsat bulduğunuz zamanlarda mutlaka tatil yapın. Tatil yapmanın ruh ve beden sağlığına çok önemli katkıları vardır. Tercihe göre gidilecek kısa ya da uzun tatiller, kişinin günlük yaşamın stresinden uzaklaşmasını ve dinlenmesini sağlayacaktır.  9. Sevdiğiniz inşalarla vakit geçirin. Sevgi ve paylaşım, sağlıklı ve mutlu bir insanın olmazsa olmazlarıdır. Genç ve sağlıklı kalmak isteyen kişilerin mutlaka ailelerine ve sevdiklerine zaman ayırması gerekir.  10. Kendinizle barışık olun, bolca gülün ve hayata olumlu bakın. Kişinin iç dünyasındaki huzuru gülümseme ve pozitif bir bakış açısı ile dışarı yansır. Bilimsel araştırmalar ile gülmenin vücuttaki pek çok sisteme faydalı olduğu kanıtlanmıştır. </vt:lpstr>
      <vt:lpstr>Yeterli ve Dengeli Beslenme  Beslenme; açlık duygusunu bastırmak, karın doyurmak ya da canının çektiği şeyleri yemek içmek değildir. Beslenme; sağlığı korumak geliştirmek ve yaşam kalitesini yükseltmek için vücudun gereksinimi olan besin ögelerini yeterli miktarlarda ve uygun zamanlarda almak için bilinçli yapılması gereken bir eylemdir.   Besle İnsanın hayatını sürdürebilmesi için 50’ye yakın besin öğesine gereksinimi vardır. Büyümek, sağlıklı ve üretken olarak uzun süre yaşamak için bu besin öğelerinin her birinden bireysel ihtiyaçlara göre her gün belirli bir miktar alınması gerekir. Besin öğelerinin herhangi biri alınmadığında, gereğinden az ya da çok alındığında, büyüme ve gelişme engellenmekte, sağlık bozulmaktadır.   Vücudun büyümesi, yenilenmesi ve çalışması için gerekli olan enerji ve besin öğelerinin her birinin yeterli miktarlarda alınması ve vücutta uygun şekilde kullanılmasına "YETERLİ VE DENGELİ BESLENME" denir.  </vt:lpstr>
      <vt:lpstr>Slayt 13</vt:lpstr>
      <vt:lpstr>              Sağlığın korunmasında ve hastalıkların önlenmesinde yeterli ve dengeli beslenme temeldir.           Besin öğeleri vücudun gereksinmesi düzeyinde alınamadığında, yeterli enerji oluşmadığı ve vücut dokuları yapılamadığında ise "YETERSİZ BESLENME" ortaya çıkabilir.            İnsan gereğinden çok yerse, besin ögelerini de fazla alır. Çok alınan bazı besin ögeleri vücutta yağ olarak birikir ve sağlık için zararlı hale gelir. İnsan yeterince yemesine karşın, uygun seçim yapamadığında ya da yanlış pişirme yöntemi uyguladığında besin ögelerinin bazılarında kayıplar olur. Besin ögeleri vücut çalışmasındaki işlevlerini yerine getiremez, sonuçta yine sağlık bozulur. Bu durumların hepsine birden “DENGESİZ BESLENME"denir.  </vt:lpstr>
      <vt:lpstr>              Yetersiz ve dengesiz beslenen bir kişinin vücudu mikroplara karşı dayanıklı değildir, kolay hasta olur, zor iyileşir. Herhangi bir besin öğesinin yetersiz alınması durumunda vücutta o besin öğesinin görevi yerine getirilemeyeceğinden vücut çalışması aksamakta ve hastalıklar baş göstermektedir. Dengesiz beslenme insanın çalışma, planlama ve yaratma yeteneğini düşürür. Sağlıklı insan üretken insandır. Sağlığın temeli de yeterli ve dengeli beslenme ile atılır.                  Yetersiz ve dengesiz beslenme yüzünden zihnen ve bedenen iyi gelişmemiş, yorgun, isteksiz ve hasta bireyler toplum için güç ve kuvvet değil, bir yüktür.  Zihinsel gerilik, hal ve hareketlerde dengesizlik ileri aşamadaki yetersiz beslenmenin işaretlerindendir. Vücut ağırlığının boy uzunluğuna ve yaşa göre fazla olması yani şişmanlık (obezite) da, genellikle dengesiz beslenmenin belirtisidir ve bir hastalık olarak kabul edilmektedir. Bir toplumdaki bireylerin yeterli ve dengeli beslenip beslenmediklerine sadece dış görünüşüne bakarak karar vermek doğru değildir. Toplumdaki bireylerin beslenme durumları bilimsel yöntemlerle saptanabilir.  </vt:lpstr>
      <vt:lpstr>             Yetersiz beslenmenin etkilediği grupların başında bebek ve çocuklar, gençler, doğurganlık çağındaki kadınlar, gebe ve emzikli anneler, yaşlılar ve işçiler gelmektedir. Dengesiz beslenmenin nedenleri araştırıldığı zaman, beslenme bilgisi yoksunluğunun büyük önem taşıdığı görülmektedir. Bu bakımdan dengesiz beslenmenin önlenmesinde beslenme eğitimi ile sağlıklı beslenme bilincinin kazandırılması büyük önem taşımaktadır. </vt:lpstr>
      <vt:lpstr>  “SEVDİKLERİNİZLE                   SAĞLIKLI ve MUTLU                                  BİR YAŞAM İÇİN”      “Spor yapalım, yeterli ve dengeli beslenelim” Taşlık İlkokulu Sağlıklı beslenme ve Hareketli Yaşam Ekibi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Casper</dc:creator>
  <cp:lastModifiedBy>Casper</cp:lastModifiedBy>
  <cp:revision>26</cp:revision>
  <dcterms:created xsi:type="dcterms:W3CDTF">2019-04-09T08:52:04Z</dcterms:created>
  <dcterms:modified xsi:type="dcterms:W3CDTF">2019-04-12T08:16:51Z</dcterms:modified>
</cp:coreProperties>
</file>